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06" r:id="rId2"/>
    <p:sldId id="278" r:id="rId3"/>
    <p:sldId id="791" r:id="rId4"/>
    <p:sldId id="792" r:id="rId5"/>
    <p:sldId id="257" r:id="rId6"/>
    <p:sldId id="816" r:id="rId7"/>
    <p:sldId id="817" r:id="rId8"/>
    <p:sldId id="862" r:id="rId9"/>
    <p:sldId id="779" r:id="rId10"/>
    <p:sldId id="780" r:id="rId11"/>
    <p:sldId id="789" r:id="rId12"/>
    <p:sldId id="790" r:id="rId13"/>
    <p:sldId id="869" r:id="rId14"/>
    <p:sldId id="879" r:id="rId15"/>
    <p:sldId id="874" r:id="rId16"/>
    <p:sldId id="878" r:id="rId17"/>
    <p:sldId id="880" r:id="rId18"/>
    <p:sldId id="875" r:id="rId19"/>
    <p:sldId id="876" r:id="rId20"/>
    <p:sldId id="881" r:id="rId21"/>
    <p:sldId id="882" r:id="rId22"/>
    <p:sldId id="747" r:id="rId23"/>
    <p:sldId id="883" r:id="rId24"/>
    <p:sldId id="885" r:id="rId25"/>
    <p:sldId id="884" r:id="rId26"/>
    <p:sldId id="886" r:id="rId27"/>
    <p:sldId id="861" r:id="rId28"/>
    <p:sldId id="778" r:id="rId29"/>
    <p:sldId id="940" r:id="rId30"/>
    <p:sldId id="833" r:id="rId31"/>
    <p:sldId id="85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11A6-D0B1-49FC-8702-BBD58E7F9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B36C5-9959-4CF5-8BBD-BD57281D5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A9C9B-BB5F-4208-99F6-0A7BC0551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D05B9-2E01-4C35-A5AD-0AF9DEE5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E4AE0-60E9-457B-92CC-EE6281822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7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4D86-1B11-4018-9E4E-A2349093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06835-6156-4729-B886-DB00A1681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022A1-D0EF-410E-893E-B131A797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26418-D1F7-46BC-857B-9AFB2BF32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6DAFB-D4B2-4EB0-BF25-5CF06F44B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82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C50495-51DC-4745-9A50-20CCB7E7D4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2F821-11A0-4340-B605-C9D413AA8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E9C0-76A0-4A83-BA11-3400DAC4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77284-91CA-4B21-8B15-67A6BEEE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E17BC-3DB5-4D4C-9471-11D9A7B1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0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C785-07B8-4DAA-B4CF-8394DA26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6DD1B-0B13-4FC0-8DFE-B2AE0FEDE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DFEBF-8233-47C2-B611-52CB8E92B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AEF9D-0473-48D9-90D8-BC6D5829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EEEA9-14FA-4AE7-986F-08B1CBAB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0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AE39-7BAA-41FC-9E79-253AE7A7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1ED57-9ECF-49CC-9964-CD9040FBD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093F1-2A8C-4E33-9072-9999FF52B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5D079-62C7-4A7D-AEAA-1AF1FCF9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A0C24-86BD-467F-A906-314E97C3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3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12003-66AA-4E72-996E-F60AAECE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40AC7-03CB-4406-B3FA-4367FD57AA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BFD9E-E7A1-498A-AA36-500B71362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CEC49-6303-442D-B06D-FDA41F9B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C7458-17DC-4D50-B544-7FED3707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BA525-FF4E-498F-8CF0-A3FA590C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8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A5F4-4299-41C6-9655-8C0F1819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3122-236B-4BF1-88D6-4758346EE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32D43-D800-471A-8F01-787B30767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923A8-8B81-4DA3-984A-48D8BA242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B199C-D8F6-4D88-BA60-A82563D97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741A1-26E7-4219-9031-B1CF88A1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73EDF-A555-461D-9DF5-053CDB1D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659B9-A82C-4AD7-9B24-3FABA985C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6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67FE-7FCA-4EFD-B2F3-E7D8A08E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F4158-5620-4238-A242-730F2431E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2461C-AE33-4690-9EDD-43D7E400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09C4-DB6A-4F62-B489-8106F1C6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47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9AB19-493E-477D-9074-36E438D0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5A9B5-7D6D-4D93-8B04-2FD8499C1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8977D-0401-4408-9225-DC81E09D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9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1868-A15E-415B-8977-B2772C6CB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2B561-8ECC-4734-A74B-5C61A1B1B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485177-AE57-407E-8389-25A1DAF0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7709C-D4F0-4D64-97AE-88612628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25370-D254-4606-9B7F-417340316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74B29-A07D-4049-ACBC-AAD0D732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6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4F1D5-CA47-4068-820E-73BB9BB9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50CD1F-35FA-4B6C-9279-3D1AA261B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72A29-053B-4112-99D2-0F7DA51D1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05D76-6E98-4CC2-9C1C-CEEDD392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47CE5-4265-491B-AA7F-381B3116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1C1F3-9036-4E06-ABDD-FB4F7B01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3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6AC85C-A1CA-456B-813F-F61DE375C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A3F67-6DE5-4E01-9A8A-20F2FB5A2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9F718-337D-4F00-B3AA-584AA7C308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0F4F4-62AB-42CA-B5ED-A75D437D7520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AE08A-E0D5-440D-A252-AD93B6A06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0C93D-03A3-4D40-98D5-0ECB55F7F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D0C31-000D-42F5-BD21-39A276ED5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2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41A809-43C7-43F1-B1A5-2BAFDBADEAAC}"/>
              </a:ext>
            </a:extLst>
          </p:cNvPr>
          <p:cNvSpPr txBox="1">
            <a:spLocks/>
          </p:cNvSpPr>
          <p:nvPr/>
        </p:nvSpPr>
        <p:spPr>
          <a:xfrm>
            <a:off x="1707911" y="265097"/>
            <a:ext cx="8776178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Introduction to Artificial Intelligence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41583-6A2E-44AA-9A7B-422F5A6AE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3" y="1446323"/>
            <a:ext cx="9668933" cy="5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37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601A9-5C99-4A6D-AEF8-1F7CFB7ED14D}"/>
              </a:ext>
            </a:extLst>
          </p:cNvPr>
          <p:cNvSpPr/>
          <p:nvPr/>
        </p:nvSpPr>
        <p:spPr>
          <a:xfrm>
            <a:off x="5543605" y="916001"/>
            <a:ext cx="1104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ea typeface="Arial" panose="020B0604020202020204" pitchFamily="34" charset="0"/>
              </a:rPr>
              <a:t>Email: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8CA3DF-F42C-4C46-8FE4-AC8C5BF151E8}"/>
              </a:ext>
            </a:extLst>
          </p:cNvPr>
          <p:cNvSpPr/>
          <p:nvPr/>
        </p:nvSpPr>
        <p:spPr>
          <a:xfrm>
            <a:off x="2745961" y="1424000"/>
            <a:ext cx="67000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shirt that I purchased was for an event but it doesn’t quite fit. Can I return it?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2E1335-7D80-4B86-8381-29CD3FD581C1}"/>
              </a:ext>
            </a:extLst>
          </p:cNvPr>
          <p:cNvSpPr/>
          <p:nvPr/>
        </p:nvSpPr>
        <p:spPr>
          <a:xfrm>
            <a:off x="3837694" y="3590351"/>
            <a:ext cx="4516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“Refund Request”, “Order Inquiry”, “Shipping”, or “Other”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7763-3C19-41AD-A8AC-6CDE70975278}"/>
              </a:ext>
            </a:extLst>
          </p:cNvPr>
          <p:cNvSpPr/>
          <p:nvPr/>
        </p:nvSpPr>
        <p:spPr>
          <a:xfrm>
            <a:off x="2789876" y="3067131"/>
            <a:ext cx="6648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Arial" panose="020B0604020202020204" pitchFamily="34" charset="0"/>
              </a:rPr>
              <a:t>AI </a:t>
            </a:r>
            <a:r>
              <a:rPr lang="en-US" sz="2800" b="1" dirty="0">
                <a:solidFill>
                  <a:schemeClr val="accent6"/>
                </a:solidFill>
                <a:ea typeface="Arial" panose="020B0604020202020204" pitchFamily="34" charset="0"/>
              </a:rPr>
              <a:t>can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Arial" panose="020B0604020202020204" pitchFamily="34" charset="0"/>
              </a:rPr>
              <a:t>respond by determining its category: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90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601A9-5C99-4A6D-AEF8-1F7CFB7ED14D}"/>
              </a:ext>
            </a:extLst>
          </p:cNvPr>
          <p:cNvSpPr/>
          <p:nvPr/>
        </p:nvSpPr>
        <p:spPr>
          <a:xfrm>
            <a:off x="5543605" y="916001"/>
            <a:ext cx="1104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ea typeface="Arial" panose="020B0604020202020204" pitchFamily="34" charset="0"/>
              </a:rPr>
              <a:t>Email: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8CA3DF-F42C-4C46-8FE4-AC8C5BF151E8}"/>
              </a:ext>
            </a:extLst>
          </p:cNvPr>
          <p:cNvSpPr/>
          <p:nvPr/>
        </p:nvSpPr>
        <p:spPr>
          <a:xfrm>
            <a:off x="2745961" y="1424000"/>
            <a:ext cx="67000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shirt that I purchased was for an event but it doesn’t quite fit. Can I return it?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2E1335-7D80-4B86-8381-29CD3FD581C1}"/>
              </a:ext>
            </a:extLst>
          </p:cNvPr>
          <p:cNvSpPr/>
          <p:nvPr/>
        </p:nvSpPr>
        <p:spPr>
          <a:xfrm>
            <a:off x="3837694" y="3590351"/>
            <a:ext cx="45166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“Refund Request”, “Order Inquiry”, “Shipping”, or “Other”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7763-3C19-41AD-A8AC-6CDE70975278}"/>
              </a:ext>
            </a:extLst>
          </p:cNvPr>
          <p:cNvSpPr/>
          <p:nvPr/>
        </p:nvSpPr>
        <p:spPr>
          <a:xfrm>
            <a:off x="2768781" y="3067131"/>
            <a:ext cx="6690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Arial" panose="020B0604020202020204" pitchFamily="34" charset="0"/>
              </a:rPr>
              <a:t>AI </a:t>
            </a:r>
            <a:r>
              <a:rPr lang="en-US" sz="2800" b="1" dirty="0">
                <a:solidFill>
                  <a:schemeClr val="accent6"/>
                </a:solidFill>
                <a:ea typeface="Arial" panose="020B0604020202020204" pitchFamily="34" charset="0"/>
              </a:rPr>
              <a:t>can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Arial" panose="020B0604020202020204" pitchFamily="34" charset="0"/>
              </a:rPr>
              <a:t>respond by determining its category: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AC3A4-8E02-4D95-9DDA-539AD4BF55A4}"/>
              </a:ext>
            </a:extLst>
          </p:cNvPr>
          <p:cNvSpPr/>
          <p:nvPr/>
        </p:nvSpPr>
        <p:spPr>
          <a:xfrm>
            <a:off x="4848637" y="5812154"/>
            <a:ext cx="2494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“Refund Request”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7B7C88-BB24-4DB3-85B6-73AF19043AB0}"/>
              </a:ext>
            </a:extLst>
          </p:cNvPr>
          <p:cNvCxnSpPr/>
          <p:nvPr/>
        </p:nvCxnSpPr>
        <p:spPr>
          <a:xfrm>
            <a:off x="6095998" y="4997510"/>
            <a:ext cx="0" cy="66185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4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601A9-5C99-4A6D-AEF8-1F7CFB7ED14D}"/>
              </a:ext>
            </a:extLst>
          </p:cNvPr>
          <p:cNvSpPr/>
          <p:nvPr/>
        </p:nvSpPr>
        <p:spPr>
          <a:xfrm>
            <a:off x="5543605" y="916001"/>
            <a:ext cx="1104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ea typeface="Arial" panose="020B0604020202020204" pitchFamily="34" charset="0"/>
              </a:rPr>
              <a:t>Email: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8CA3DF-F42C-4C46-8FE4-AC8C5BF151E8}"/>
              </a:ext>
            </a:extLst>
          </p:cNvPr>
          <p:cNvSpPr/>
          <p:nvPr/>
        </p:nvSpPr>
        <p:spPr>
          <a:xfrm>
            <a:off x="2745961" y="1424000"/>
            <a:ext cx="67000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shirt that I purchased was for an event but it doesn’t quite fit. Can I return it?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2E1335-7D80-4B86-8381-29CD3FD581C1}"/>
              </a:ext>
            </a:extLst>
          </p:cNvPr>
          <p:cNvSpPr/>
          <p:nvPr/>
        </p:nvSpPr>
        <p:spPr>
          <a:xfrm>
            <a:off x="3622950" y="3590351"/>
            <a:ext cx="4946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“Sorry that the size didn’t work out.”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“Of course, you can return the shirt.”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“I hope your event goes well.”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7763-3C19-41AD-A8AC-6CDE70975278}"/>
              </a:ext>
            </a:extLst>
          </p:cNvPr>
          <p:cNvSpPr/>
          <p:nvPr/>
        </p:nvSpPr>
        <p:spPr>
          <a:xfrm>
            <a:off x="3510454" y="3067131"/>
            <a:ext cx="5207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Arial" panose="020B0604020202020204" pitchFamily="34" charset="0"/>
              </a:rPr>
              <a:t>AI </a:t>
            </a:r>
            <a:r>
              <a:rPr lang="en-US" sz="2800" b="1" dirty="0">
                <a:solidFill>
                  <a:srgbClr val="FF0000"/>
                </a:solidFill>
                <a:ea typeface="Arial" panose="020B0604020202020204" pitchFamily="34" charset="0"/>
              </a:rPr>
              <a:t>cannot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ea typeface="Arial" panose="020B0604020202020204" pitchFamily="34" charset="0"/>
              </a:rPr>
              <a:t>respond with empathy: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717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076C01-5D74-4E39-9BE5-3F8D74465867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Sentiment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1967962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890B59-E47F-40BA-8406-0D762C0C6BD3}"/>
              </a:ext>
            </a:extLst>
          </p:cNvPr>
          <p:cNvSpPr txBox="1">
            <a:spLocks/>
          </p:cNvSpPr>
          <p:nvPr/>
        </p:nvSpPr>
        <p:spPr>
          <a:xfrm>
            <a:off x="815893" y="1786466"/>
            <a:ext cx="10560214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We enjoyed the food and the service was great.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5EBD44-7581-41F0-8F29-B71E3FA7F381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Sentiment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134998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890B59-E47F-40BA-8406-0D762C0C6BD3}"/>
              </a:ext>
            </a:extLst>
          </p:cNvPr>
          <p:cNvSpPr txBox="1">
            <a:spLocks/>
          </p:cNvSpPr>
          <p:nvPr/>
        </p:nvSpPr>
        <p:spPr>
          <a:xfrm>
            <a:off x="815893" y="1786466"/>
            <a:ext cx="10560214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B050"/>
                </a:solidFill>
                <a:latin typeface="+mn-lt"/>
              </a:rPr>
              <a:t>We enjoyed the food and the service was great.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5EBD44-7581-41F0-8F29-B71E3FA7F381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Sentiment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135949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890B59-E47F-40BA-8406-0D762C0C6BD3}"/>
              </a:ext>
            </a:extLst>
          </p:cNvPr>
          <p:cNvSpPr txBox="1">
            <a:spLocks/>
          </p:cNvSpPr>
          <p:nvPr/>
        </p:nvSpPr>
        <p:spPr>
          <a:xfrm>
            <a:off x="815893" y="1786466"/>
            <a:ext cx="10560214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B050"/>
                </a:solidFill>
                <a:latin typeface="+mn-lt"/>
              </a:rPr>
              <a:t>We enjoyed the food and the service was great.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854FD2-35FA-422C-BAFB-258F23A07BAB}"/>
              </a:ext>
            </a:extLst>
          </p:cNvPr>
          <p:cNvSpPr txBox="1">
            <a:spLocks/>
          </p:cNvSpPr>
          <p:nvPr/>
        </p:nvSpPr>
        <p:spPr>
          <a:xfrm>
            <a:off x="526479" y="2542635"/>
            <a:ext cx="11139041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We had to wait for an excessive amount of time and our order was wrong.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5EBD44-7581-41F0-8F29-B71E3FA7F381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Sentiment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273895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4890B59-E47F-40BA-8406-0D762C0C6BD3}"/>
              </a:ext>
            </a:extLst>
          </p:cNvPr>
          <p:cNvSpPr txBox="1">
            <a:spLocks/>
          </p:cNvSpPr>
          <p:nvPr/>
        </p:nvSpPr>
        <p:spPr>
          <a:xfrm>
            <a:off x="815893" y="1786466"/>
            <a:ext cx="10560214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B050"/>
                </a:solidFill>
                <a:latin typeface="+mn-lt"/>
              </a:rPr>
              <a:t>We enjoyed the food and the service was great.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6854FD2-35FA-422C-BAFB-258F23A07BAB}"/>
              </a:ext>
            </a:extLst>
          </p:cNvPr>
          <p:cNvSpPr txBox="1">
            <a:spLocks/>
          </p:cNvSpPr>
          <p:nvPr/>
        </p:nvSpPr>
        <p:spPr>
          <a:xfrm>
            <a:off x="526479" y="2542635"/>
            <a:ext cx="11139041" cy="7053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+mn-lt"/>
              </a:rPr>
              <a:t>We had to wait for an excessive amount of time and our order was wrong.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5EBD44-7581-41F0-8F29-B71E3FA7F381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Sentiment Recognition</a:t>
            </a:r>
          </a:p>
        </p:txBody>
      </p:sp>
    </p:spTree>
    <p:extLst>
      <p:ext uri="{BB962C8B-B14F-4D97-AF65-F5344CB8AC3E}">
        <p14:creationId xmlns:p14="http://schemas.microsoft.com/office/powerpoint/2010/main" val="3130104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076C01-5D74-4E39-9BE5-3F8D74465867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Informational Retrieval</a:t>
            </a:r>
          </a:p>
        </p:txBody>
      </p:sp>
    </p:spTree>
    <p:extLst>
      <p:ext uri="{BB962C8B-B14F-4D97-AF65-F5344CB8AC3E}">
        <p14:creationId xmlns:p14="http://schemas.microsoft.com/office/powerpoint/2010/main" val="3380734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4CC0A-8EA3-4B65-9A8C-BFA3819FE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"/>
          <a:stretch/>
        </p:blipFill>
        <p:spPr>
          <a:xfrm>
            <a:off x="635000" y="1876954"/>
            <a:ext cx="11023600" cy="3781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8CFD31-E607-4C59-B3E0-70925E38C86F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Informational Retrieval</a:t>
            </a:r>
          </a:p>
        </p:txBody>
      </p:sp>
    </p:spTree>
    <p:extLst>
      <p:ext uri="{BB962C8B-B14F-4D97-AF65-F5344CB8AC3E}">
        <p14:creationId xmlns:p14="http://schemas.microsoft.com/office/powerpoint/2010/main" val="40616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0DEAF-59EC-49B4-BB4F-48DB2BC3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633412"/>
            <a:ext cx="67532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9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8CFD31-E607-4C59-B3E0-70925E38C86F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2361480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18CFD31-E607-4C59-B3E0-70925E38C86F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Machine Translation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0DA29-62B1-4F18-A7F9-79311BFA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895145"/>
            <a:ext cx="10439400" cy="376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6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2A7CD6-5BB4-4741-92CA-F68D571796FF}"/>
              </a:ext>
            </a:extLst>
          </p:cNvPr>
          <p:cNvSpPr/>
          <p:nvPr/>
        </p:nvSpPr>
        <p:spPr>
          <a:xfrm>
            <a:off x="6284570" y="3073401"/>
            <a:ext cx="3056939" cy="969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CCC4-D441-42BA-B8F2-C4B6DE849A87}"/>
              </a:ext>
            </a:extLst>
          </p:cNvPr>
          <p:cNvSpPr/>
          <p:nvPr/>
        </p:nvSpPr>
        <p:spPr>
          <a:xfrm>
            <a:off x="6274410" y="1539241"/>
            <a:ext cx="3056939" cy="96949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BBE865-A92E-45AE-9B2D-D9DB148E1E18}"/>
              </a:ext>
            </a:extLst>
          </p:cNvPr>
          <p:cNvSpPr/>
          <p:nvPr/>
        </p:nvSpPr>
        <p:spPr>
          <a:xfrm>
            <a:off x="2906980" y="3063241"/>
            <a:ext cx="3056939" cy="969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C7AAE9-7190-46E6-85CA-45E06D61BB06}"/>
              </a:ext>
            </a:extLst>
          </p:cNvPr>
          <p:cNvSpPr txBox="1"/>
          <p:nvPr/>
        </p:nvSpPr>
        <p:spPr>
          <a:xfrm>
            <a:off x="2906980" y="3027234"/>
            <a:ext cx="305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Goodbye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E399A-61BB-4A60-9EEC-4A414B3F43AD}"/>
              </a:ext>
            </a:extLst>
          </p:cNvPr>
          <p:cNvSpPr/>
          <p:nvPr/>
        </p:nvSpPr>
        <p:spPr>
          <a:xfrm>
            <a:off x="2906981" y="1525171"/>
            <a:ext cx="3056939" cy="969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FC2E81-B708-409A-9BF9-773341903F4A}"/>
              </a:ext>
            </a:extLst>
          </p:cNvPr>
          <p:cNvSpPr/>
          <p:nvPr/>
        </p:nvSpPr>
        <p:spPr>
          <a:xfrm>
            <a:off x="6969760" y="667435"/>
            <a:ext cx="1706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ja-JP" altLang="en-US" sz="6000" dirty="0"/>
            </a:br>
            <a:r>
              <a:rPr lang="ja-JP" altLang="en-US" sz="6000" b="0" i="0" dirty="0">
                <a:solidFill>
                  <a:schemeClr val="bg1"/>
                </a:solidFill>
                <a:effectLst/>
                <a:latin typeface="Roboto"/>
              </a:rPr>
              <a:t>你好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0B152F-BA4B-465D-B912-5CAFCAB41D1F}"/>
              </a:ext>
            </a:extLst>
          </p:cNvPr>
          <p:cNvSpPr/>
          <p:nvPr/>
        </p:nvSpPr>
        <p:spPr>
          <a:xfrm>
            <a:off x="7020560" y="2841675"/>
            <a:ext cx="170688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ja-JP" altLang="en-US" dirty="0"/>
            </a:br>
            <a:r>
              <a:rPr lang="ja-JP" altLang="en-US" sz="6000" b="0" i="0" dirty="0">
                <a:solidFill>
                  <a:schemeClr val="bg1"/>
                </a:solidFill>
                <a:effectLst/>
                <a:latin typeface="Roboto"/>
              </a:rPr>
              <a:t>再見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AFDB02-691E-4CED-B1B0-470CA33C2B75}"/>
              </a:ext>
            </a:extLst>
          </p:cNvPr>
          <p:cNvSpPr txBox="1"/>
          <p:nvPr/>
        </p:nvSpPr>
        <p:spPr>
          <a:xfrm>
            <a:off x="2815541" y="1525171"/>
            <a:ext cx="3056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Hello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14FD3-C515-47E5-826A-67C0CDE5D19A}"/>
              </a:ext>
            </a:extLst>
          </p:cNvPr>
          <p:cNvSpPr txBox="1"/>
          <p:nvPr/>
        </p:nvSpPr>
        <p:spPr>
          <a:xfrm>
            <a:off x="3668979" y="741679"/>
            <a:ext cx="153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English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E91D2-C690-4CB3-9673-0D43B26FB324}"/>
              </a:ext>
            </a:extLst>
          </p:cNvPr>
          <p:cNvSpPr txBox="1"/>
          <p:nvPr/>
        </p:nvSpPr>
        <p:spPr>
          <a:xfrm>
            <a:off x="7036409" y="726441"/>
            <a:ext cx="169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Chinese</a:t>
            </a:r>
          </a:p>
        </p:txBody>
      </p:sp>
    </p:spTree>
    <p:extLst>
      <p:ext uri="{BB962C8B-B14F-4D97-AF65-F5344CB8AC3E}">
        <p14:creationId xmlns:p14="http://schemas.microsoft.com/office/powerpoint/2010/main" val="2463515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Speech</a:t>
            </a:r>
          </a:p>
        </p:txBody>
      </p:sp>
    </p:spTree>
    <p:extLst>
      <p:ext uri="{BB962C8B-B14F-4D97-AF65-F5344CB8AC3E}">
        <p14:creationId xmlns:p14="http://schemas.microsoft.com/office/powerpoint/2010/main" val="542373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BC396F-2428-49AB-AC95-20E32FB320C4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Speaker ID</a:t>
            </a:r>
          </a:p>
        </p:txBody>
      </p:sp>
      <p:pic>
        <p:nvPicPr>
          <p:cNvPr id="34818" name="Picture 2" descr="Image result for speaker identification phone">
            <a:extLst>
              <a:ext uri="{FF2B5EF4-FFF2-40B4-BE49-F238E27FC236}">
                <a16:creationId xmlns:a16="http://schemas.microsoft.com/office/drawing/2014/main" id="{447D2176-9294-4D86-8444-043595D34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400" y="1939397"/>
            <a:ext cx="6157200" cy="409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06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E79D3A-DCE5-45ED-A94D-3FB4FD6B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044"/>
            <a:ext cx="12192000" cy="46544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BC396F-2428-49AB-AC95-20E32FB320C4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Speech Recognition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(speech-to-text)</a:t>
            </a:r>
          </a:p>
        </p:txBody>
      </p:sp>
    </p:spTree>
    <p:extLst>
      <p:ext uri="{BB962C8B-B14F-4D97-AF65-F5344CB8AC3E}">
        <p14:creationId xmlns:p14="http://schemas.microsoft.com/office/powerpoint/2010/main" val="2087674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F6456C-2929-46EC-B44D-52992C4D8B94}"/>
              </a:ext>
            </a:extLst>
          </p:cNvPr>
          <p:cNvSpPr txBox="1">
            <a:spLocks/>
          </p:cNvSpPr>
          <p:nvPr/>
        </p:nvSpPr>
        <p:spPr>
          <a:xfrm>
            <a:off x="1623318" y="419617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Speech Synthesis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(text-to-speech)</a:t>
            </a:r>
          </a:p>
        </p:txBody>
      </p:sp>
      <p:pic>
        <p:nvPicPr>
          <p:cNvPr id="37890" name="Picture 2" descr="https://i1.wp.com/www.wave8.com.au/wp-content/uploads/2016/02/audiowaveform.png?fit=300%2C83">
            <a:extLst>
              <a:ext uri="{FF2B5EF4-FFF2-40B4-BE49-F238E27FC236}">
                <a16:creationId xmlns:a16="http://schemas.microsoft.com/office/drawing/2014/main" id="{8697FD1F-437F-4905-A78A-AB5FF8D7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783" y="2767740"/>
            <a:ext cx="4754555" cy="131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4EF5698-3F4A-414F-AA7E-971FB2C0050A}"/>
              </a:ext>
            </a:extLst>
          </p:cNvPr>
          <p:cNvSpPr txBox="1">
            <a:spLocks/>
          </p:cNvSpPr>
          <p:nvPr/>
        </p:nvSpPr>
        <p:spPr>
          <a:xfrm>
            <a:off x="1622412" y="2767740"/>
            <a:ext cx="3416947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Becoming human.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9FA40D5-4220-488D-BAE3-341F9228A243}"/>
              </a:ext>
            </a:extLst>
          </p:cNvPr>
          <p:cNvSpPr/>
          <p:nvPr/>
        </p:nvSpPr>
        <p:spPr>
          <a:xfrm>
            <a:off x="5445760" y="3107266"/>
            <a:ext cx="1016000" cy="643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38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393467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FA3746BD-8DC2-4405-9652-84B497867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27" y="1469602"/>
            <a:ext cx="7051145" cy="527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4E5767-0A5C-4A1E-A466-96572EE46DC0}"/>
              </a:ext>
            </a:extLst>
          </p:cNvPr>
          <p:cNvSpPr txBox="1">
            <a:spLocks/>
          </p:cNvSpPr>
          <p:nvPr/>
        </p:nvSpPr>
        <p:spPr>
          <a:xfrm>
            <a:off x="2002367" y="257234"/>
            <a:ext cx="8187266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Understanding what’s in an Image</a:t>
            </a:r>
          </a:p>
        </p:txBody>
      </p:sp>
    </p:spTree>
    <p:extLst>
      <p:ext uri="{BB962C8B-B14F-4D97-AF65-F5344CB8AC3E}">
        <p14:creationId xmlns:p14="http://schemas.microsoft.com/office/powerpoint/2010/main" val="203362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8ED2A6E-31AD-4A91-B8F6-4CD9C6A303BB}"/>
              </a:ext>
            </a:extLst>
          </p:cNvPr>
          <p:cNvSpPr txBox="1">
            <a:spLocks/>
          </p:cNvSpPr>
          <p:nvPr/>
        </p:nvSpPr>
        <p:spPr>
          <a:xfrm>
            <a:off x="1623318" y="453484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Object Detection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6E5D30E-DA3F-44E6-9650-76E25509751B}"/>
              </a:ext>
            </a:extLst>
          </p:cNvPr>
          <p:cNvSpPr/>
          <p:nvPr/>
        </p:nvSpPr>
        <p:spPr>
          <a:xfrm>
            <a:off x="2676352" y="1736436"/>
            <a:ext cx="7042495" cy="50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  <p:extLst>
      <p:ext uri="{BB962C8B-B14F-4D97-AF65-F5344CB8AC3E}">
        <p14:creationId xmlns:p14="http://schemas.microsoft.com/office/powerpoint/2010/main" val="186422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B41A809-43C7-43F1-B1A5-2BAFDBADEAAC}"/>
              </a:ext>
            </a:extLst>
          </p:cNvPr>
          <p:cNvSpPr txBox="1">
            <a:spLocks/>
          </p:cNvSpPr>
          <p:nvPr/>
        </p:nvSpPr>
        <p:spPr>
          <a:xfrm>
            <a:off x="1623317" y="1501234"/>
            <a:ext cx="8945364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6"/>
                </a:solidFill>
                <a:latin typeface="+mn-lt"/>
              </a:rPr>
              <a:t>AI is most feasible when:</a:t>
            </a:r>
          </a:p>
        </p:txBody>
      </p:sp>
    </p:spTree>
    <p:extLst>
      <p:ext uri="{BB962C8B-B14F-4D97-AF65-F5344CB8AC3E}">
        <p14:creationId xmlns:p14="http://schemas.microsoft.com/office/powerpoint/2010/main" val="2242854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3F359-3E08-43AD-BF74-BDA2A7E95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84"/>
          <a:stretch/>
        </p:blipFill>
        <p:spPr>
          <a:xfrm>
            <a:off x="1542495" y="1667934"/>
            <a:ext cx="9107010" cy="49868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F7EE8F6-8C1A-48B0-AE88-DFD0917B811E}"/>
              </a:ext>
            </a:extLst>
          </p:cNvPr>
          <p:cNvSpPr txBox="1">
            <a:spLocks/>
          </p:cNvSpPr>
          <p:nvPr/>
        </p:nvSpPr>
        <p:spPr>
          <a:xfrm>
            <a:off x="1623318" y="453484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080041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446707-D0A9-447E-901F-57BCD306FD86}"/>
              </a:ext>
            </a:extLst>
          </p:cNvPr>
          <p:cNvGrpSpPr/>
          <p:nvPr/>
        </p:nvGrpSpPr>
        <p:grpSpPr>
          <a:xfrm>
            <a:off x="3689183" y="91741"/>
            <a:ext cx="4414247" cy="6366704"/>
            <a:chOff x="3739153" y="130868"/>
            <a:chExt cx="4414247" cy="64223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8D42279-ABDD-43DF-9236-B5ADF8D97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9153" y="130868"/>
              <a:ext cx="4414247" cy="64223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4B026A0-0BD8-463E-97C6-DB42CE44C8D0}"/>
                </a:ext>
              </a:extLst>
            </p:cNvPr>
            <p:cNvSpPr/>
            <p:nvPr/>
          </p:nvSpPr>
          <p:spPr>
            <a:xfrm>
              <a:off x="4953000" y="3158072"/>
              <a:ext cx="2074333" cy="355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B3CE938-B437-41C7-B0BA-DF4C84D6BCB3}"/>
              </a:ext>
            </a:extLst>
          </p:cNvPr>
          <p:cNvSpPr/>
          <p:nvPr/>
        </p:nvSpPr>
        <p:spPr>
          <a:xfrm>
            <a:off x="4917474" y="6429403"/>
            <a:ext cx="2152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Segmentation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3F641-8523-4972-9978-9F785FD39EFC}"/>
              </a:ext>
            </a:extLst>
          </p:cNvPr>
          <p:cNvSpPr/>
          <p:nvPr/>
        </p:nvSpPr>
        <p:spPr>
          <a:xfrm>
            <a:off x="5040558" y="3032663"/>
            <a:ext cx="1799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96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E4DA1F-82F7-4C92-8C1F-97CADDE213EA}"/>
              </a:ext>
            </a:extLst>
          </p:cNvPr>
          <p:cNvSpPr/>
          <p:nvPr/>
        </p:nvSpPr>
        <p:spPr>
          <a:xfrm>
            <a:off x="1623317" y="3056465"/>
            <a:ext cx="9154044" cy="1349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task doesn’t require much thinking/reasoning</a:t>
            </a:r>
          </a:p>
          <a:p>
            <a:pPr marL="457200" indent="-4572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Lots of data is available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EA97E8-042C-4463-B6F1-89BEEE6B9261}"/>
              </a:ext>
            </a:extLst>
          </p:cNvPr>
          <p:cNvSpPr txBox="1">
            <a:spLocks/>
          </p:cNvSpPr>
          <p:nvPr/>
        </p:nvSpPr>
        <p:spPr>
          <a:xfrm>
            <a:off x="1623317" y="1501234"/>
            <a:ext cx="8945364" cy="114883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chemeClr val="accent6"/>
                </a:solidFill>
                <a:latin typeface="+mn-lt"/>
              </a:rPr>
              <a:t>AI is most feasible when:</a:t>
            </a:r>
          </a:p>
        </p:txBody>
      </p:sp>
    </p:spTree>
    <p:extLst>
      <p:ext uri="{BB962C8B-B14F-4D97-AF65-F5344CB8AC3E}">
        <p14:creationId xmlns:p14="http://schemas.microsoft.com/office/powerpoint/2010/main" val="296771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F08CFF-53BA-4625-B60B-9E66E8C34FAD}"/>
              </a:ext>
            </a:extLst>
          </p:cNvPr>
          <p:cNvSpPr/>
          <p:nvPr/>
        </p:nvSpPr>
        <p:spPr>
          <a:xfrm>
            <a:off x="2786952" y="916001"/>
            <a:ext cx="661809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a typeface="Arial" panose="020B0604020202020204" pitchFamily="34" charset="0"/>
              </a:rPr>
              <a:t>Anything you can do without much thought,</a:t>
            </a:r>
          </a:p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 can do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593EF8-B954-4422-982C-B8404A9463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2150533"/>
          <a:ext cx="8305800" cy="34967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68600">
                  <a:extLst>
                    <a:ext uri="{9D8B030D-6E8A-4147-A177-3AD203B41FA5}">
                      <a16:colId xmlns:a16="http://schemas.microsoft.com/office/drawing/2014/main" val="2292548374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794398250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293040399"/>
                    </a:ext>
                  </a:extLst>
                </a:gridCol>
              </a:tblGrid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85579"/>
                  </a:ext>
                </a:extLst>
              </a:tr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Text transcript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Speech Recognition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862539"/>
                  </a:ext>
                </a:extLst>
              </a:tr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Like/not like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Music 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551090"/>
                  </a:ext>
                </a:extLst>
              </a:tr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Photo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Image identification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Computer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949771"/>
                  </a:ext>
                </a:extLst>
              </a:tr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41719"/>
                  </a:ext>
                </a:extLst>
              </a:tr>
              <a:tr h="58278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Sentiment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859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12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757F5-21D4-4A3A-8B2A-145B456F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1352740"/>
            <a:ext cx="7528560" cy="55052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33F45D-8E22-4B38-B46D-7F94BAD477BE}"/>
              </a:ext>
            </a:extLst>
          </p:cNvPr>
          <p:cNvSpPr txBox="1">
            <a:spLocks/>
          </p:cNvSpPr>
          <p:nvPr/>
        </p:nvSpPr>
        <p:spPr>
          <a:xfrm>
            <a:off x="2002367" y="257234"/>
            <a:ext cx="8187266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Understanding what’s in an Image</a:t>
            </a:r>
          </a:p>
        </p:txBody>
      </p:sp>
    </p:spTree>
    <p:extLst>
      <p:ext uri="{BB962C8B-B14F-4D97-AF65-F5344CB8AC3E}">
        <p14:creationId xmlns:p14="http://schemas.microsoft.com/office/powerpoint/2010/main" val="359004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44E5767-0A5C-4A1E-A466-96572EE46DC0}"/>
              </a:ext>
            </a:extLst>
          </p:cNvPr>
          <p:cNvSpPr txBox="1">
            <a:spLocks/>
          </p:cNvSpPr>
          <p:nvPr/>
        </p:nvSpPr>
        <p:spPr>
          <a:xfrm>
            <a:off x="2002367" y="257234"/>
            <a:ext cx="8187266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Understanding language</a:t>
            </a:r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B34E5B7A-2579-46C1-8663-565F13957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3941"/>
            <a:ext cx="76200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6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0720AB-08DB-43A1-A0AC-541AE19B6FC1}"/>
              </a:ext>
            </a:extLst>
          </p:cNvPr>
          <p:cNvSpPr txBox="1">
            <a:spLocks/>
          </p:cNvSpPr>
          <p:nvPr/>
        </p:nvSpPr>
        <p:spPr>
          <a:xfrm>
            <a:off x="1623318" y="2168746"/>
            <a:ext cx="8945364" cy="11657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accent1"/>
                </a:solidFill>
                <a:latin typeface="+mn-lt"/>
              </a:rPr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6915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7601A9-5C99-4A6D-AEF8-1F7CFB7ED14D}"/>
              </a:ext>
            </a:extLst>
          </p:cNvPr>
          <p:cNvSpPr/>
          <p:nvPr/>
        </p:nvSpPr>
        <p:spPr>
          <a:xfrm>
            <a:off x="5543605" y="916001"/>
            <a:ext cx="1104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ea typeface="Arial" panose="020B0604020202020204" pitchFamily="34" charset="0"/>
              </a:rPr>
              <a:t>Email: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8CA3DF-F42C-4C46-8FE4-AC8C5BF151E8}"/>
              </a:ext>
            </a:extLst>
          </p:cNvPr>
          <p:cNvSpPr/>
          <p:nvPr/>
        </p:nvSpPr>
        <p:spPr>
          <a:xfrm>
            <a:off x="2745961" y="1424000"/>
            <a:ext cx="67000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shirt that I purchased was for an event but it doesn’t quite fit. Can I return it?</a:t>
            </a:r>
          </a:p>
        </p:txBody>
      </p:sp>
    </p:spTree>
    <p:extLst>
      <p:ext uri="{BB962C8B-B14F-4D97-AF65-F5344CB8AC3E}">
        <p14:creationId xmlns:p14="http://schemas.microsoft.com/office/powerpoint/2010/main" val="264271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4465</TotalTime>
  <Words>374</Words>
  <Application>Microsoft Office PowerPoint</Application>
  <PresentationFormat>Widescreen</PresentationFormat>
  <Paragraphs>79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29</cp:revision>
  <dcterms:created xsi:type="dcterms:W3CDTF">2019-07-08T05:57:28Z</dcterms:created>
  <dcterms:modified xsi:type="dcterms:W3CDTF">2019-10-08T21:12:06Z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2019-07-08T07:05:56.5922587Z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2019-07-08T07:05:56.5922587Z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